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MU Serif" panose="02000603000000000000" pitchFamily="2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Garamond" panose="02020404030301010803" pitchFamily="18" charset="0"/>
      <p:regular r:id="rId21"/>
      <p:bold r:id="rId22"/>
      <p:italic r:id="rId23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4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15/2/2023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15/2/2023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15/2/2023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15/2/2023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15/2/2023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15/2/2023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15/2/2023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15/2/2023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="" xmlns:a16="http://schemas.microsoft.com/office/drawing/2014/main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="" xmlns:a16="http://schemas.microsoft.com/office/drawing/2014/main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67362164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="" xmlns:a16="http://schemas.microsoft.com/office/drawing/2014/main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="" xmlns:a16="http://schemas.microsoft.com/office/drawing/2014/main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="" xmlns:a16="http://schemas.microsoft.com/office/drawing/2014/main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="" xmlns:a16="http://schemas.microsoft.com/office/drawing/2014/main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="" xmlns:a16="http://schemas.microsoft.com/office/drawing/2014/main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0.677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0.654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</a:t>
                          </a:r>
                          <a:r>
                            <a:rPr lang="el-GR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0.400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943133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67362164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84270" t="-943" r="-2247" b="-38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0.677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0.654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0.279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</a:t>
                          </a:r>
                          <a:r>
                            <a:rPr lang="el-GR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0.283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0.400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431335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10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C6C5BE4-FEB3-A134-F303-BA6B48E45C7A}"/>
              </a:ext>
            </a:extLst>
          </p:cNvPr>
          <p:cNvSpPr txBox="1"/>
          <p:nvPr/>
        </p:nvSpPr>
        <p:spPr>
          <a:xfrm>
            <a:off x="1295401" y="982132"/>
            <a:ext cx="3394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Gaussian RBF </a:t>
            </a:r>
            <a:r>
              <a:rPr lang="en-US" sz="1800" b="0" i="0" u="none" strike="noStrike" baseline="0" dirty="0" smtClean="0">
                <a:latin typeface="+mj-lt"/>
              </a:rPr>
              <a:t>SVM 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Random </a:t>
            </a:r>
            <a:r>
              <a:rPr lang="en-US" sz="1800" b="0" i="0" u="none" strike="noStrike" baseline="0" dirty="0" smtClean="0">
                <a:latin typeface="+mj-lt"/>
              </a:rPr>
              <a:t>Forest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Ada Boost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/>
              <a:t>Gradient</a:t>
            </a:r>
            <a:r>
              <a:rPr lang="el-GR" sz="1800" b="0" i="0" u="none" strike="noStrike" baseline="0" dirty="0">
                <a:latin typeface="+mj-lt"/>
              </a:rPr>
              <a:t> Boosting</a:t>
            </a:r>
            <a:endParaRPr lang="en-US" dirty="0">
              <a:latin typeface="+mj-lt"/>
            </a:endParaRPr>
          </a:p>
        </p:txBody>
      </p:sp>
      <p:sp>
        <p:nvSpPr>
          <p:cNvPr id="2" name="Bent-Up Arrow 1"/>
          <p:cNvSpPr/>
          <p:nvPr/>
        </p:nvSpPr>
        <p:spPr>
          <a:xfrm flipV="1">
            <a:off x="3720066" y="1582296"/>
            <a:ext cx="1339771" cy="7905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20066" y="1261641"/>
            <a:ext cx="15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fine-tuning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5" y="2469197"/>
            <a:ext cx="5005086" cy="355414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2536776" y="153361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2536774" y="455745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2536775" y="1000614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11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</a:t>
            </a:r>
            <a:r>
              <a:rPr lang="el-GR" sz="3200" dirty="0" smtClean="0"/>
              <a:t>Μοντέλων</a:t>
            </a:r>
            <a:r>
              <a:rPr lang="en-US" sz="3200" dirty="0" smtClean="0"/>
              <a:t> </a:t>
            </a:r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1800" dirty="0" smtClean="0"/>
              <a:t>Χαμηλή ακρίβεια γραμμικών μοντέλων </a:t>
            </a:r>
            <a:endParaRPr lang="en-US" sz="1800" dirty="0" smtClean="0"/>
          </a:p>
          <a:p>
            <a:r>
              <a:rPr lang="en-US" sz="1800" dirty="0" smtClean="0"/>
              <a:t>~8min </a:t>
            </a:r>
            <a:r>
              <a:rPr lang="el-GR" sz="1800" dirty="0" smtClean="0"/>
              <a:t>εκπαίδευσης για ~3000 δείγματα</a:t>
            </a:r>
            <a:endParaRPr lang="en-US" sz="1800" dirty="0" smtClean="0"/>
          </a:p>
          <a:p>
            <a:r>
              <a:rPr lang="el-GR" sz="1800" dirty="0" smtClean="0"/>
              <a:t>Καλύτεροι ταξινομητές:  </a:t>
            </a:r>
            <a:r>
              <a:rPr lang="en-US" sz="1800" dirty="0" smtClean="0"/>
              <a:t>1.Gaussian RBF SVM,  2.Random Forest,  3.Gradient Boosting</a:t>
            </a:r>
          </a:p>
          <a:p>
            <a:r>
              <a:rPr lang="en-US" sz="1800" dirty="0" smtClean="0"/>
              <a:t>Voting Classifier</a:t>
            </a:r>
            <a:r>
              <a:rPr lang="el-GR" sz="1800" dirty="0" smtClean="0"/>
              <a:t> → ακρίβεια 68.4% (</a:t>
            </a:r>
            <a:r>
              <a:rPr lang="en-US" sz="1800" dirty="0" smtClean="0"/>
              <a:t>~baseline 61%</a:t>
            </a:r>
            <a:r>
              <a:rPr lang="el-GR" sz="1800" dirty="0" smtClean="0"/>
              <a:t>)</a:t>
            </a:r>
            <a:endParaRPr lang="en-US" sz="1800" dirty="0" smtClean="0"/>
          </a:p>
          <a:p>
            <a:r>
              <a:rPr lang="en-US" sz="1800" dirty="0" smtClean="0"/>
              <a:t>CV accuracy </a:t>
            </a:r>
            <a:r>
              <a:rPr lang="el-GR" sz="1800" dirty="0" smtClean="0"/>
              <a:t>σχεδόν ταυτίζεται με </a:t>
            </a:r>
            <a:r>
              <a:rPr lang="en-US" sz="1800" dirty="0" smtClean="0"/>
              <a:t>test accuracy → </a:t>
            </a:r>
            <a:r>
              <a:rPr lang="el-GR" sz="1800" dirty="0" smtClean="0"/>
              <a:t>ένδειξη καλής γενίκευσης μοντέλου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 smtClean="0"/>
          </a:p>
          <a:p>
            <a:pPr marL="0" indent="0" algn="ctr">
              <a:buNone/>
            </a:pPr>
            <a:r>
              <a:rPr lang="el-GR" sz="3200" dirty="0" smtClean="0"/>
              <a:t>Σας Ευχαριστώ πολύ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12</a:t>
            </a:fld>
            <a:endParaRPr lang="el-GR"/>
          </a:p>
        </p:txBody>
      </p:sp>
      <p:sp>
        <p:nvSpPr>
          <p:cNvPr id="6" name="Footer Placeholder 3">
            <a:extLst>
              <a:ext uri="{FF2B5EF4-FFF2-40B4-BE49-F238E27FC236}">
                <a16:creationId xmlns="" xmlns:a16="http://schemas.microsoft.com/office/drawing/2014/main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δυαδικής ταξινόμησης (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(0-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 πόσιμο, 1-πόσιμο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Γίνεται χρήση 9 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~3300 δείγματα</a:t>
            </a: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Περίπου 61% των δειγμάτων ανήκουν στην κλάση μη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πόσιμων δειγμάτων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9507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37739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3714203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3589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οξύτητας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</m:oMath>
                          </a14:m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Περιεκτικότητα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σε Ca &amp; Mg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διαλυμένη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Cl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2−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Ηλεκτρική αγωγιμότητα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μS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/cm]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/>
                    <a:gridCol w="1295077"/>
                    <a:gridCol w="1377393"/>
                    <a:gridCol w="3714203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120370" r="-656" b="-82592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224528" r="-656" b="-741509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418519" r="-656" b="-527778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528302" r="-656" b="-43773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616667" r="-656" b="-329630"/>
                          </a:stretch>
                        </a:blipFill>
                      </a:tcPr>
                    </a:tc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87" y="2470634"/>
            <a:ext cx="5220183" cy="369555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23687" y="1200129"/>
            <a:ext cx="9606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Συμπέρασμα από έλεγχο Ιστογράμματος Συχνοτήτων:</a:t>
            </a:r>
          </a:p>
          <a:p>
            <a:r>
              <a:rPr lang="el-GR" sz="1400" dirty="0"/>
              <a:t>     </a:t>
            </a:r>
            <a:r>
              <a:rPr lang="el-GR" dirty="0"/>
              <a:t>Οι κατανομές των μετρήσεων κάθε ιδιότητας προσεγγίζουν την κανονική κατανομή</a:t>
            </a:r>
          </a:p>
          <a:p>
            <a:r>
              <a:rPr lang="el-GR" dirty="0"/>
              <a:t>    Εμφανής η αλληλοεπικάλυψη των δεδομένων → μικρή συσχέτιση μεταβλητής με κλάση </a:t>
            </a:r>
          </a:p>
          <a:p>
            <a:r>
              <a:rPr lang="el-GR" dirty="0"/>
              <a:t>    </a:t>
            </a:r>
          </a:p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="" xmlns:a16="http://schemas.microsoft.com/office/drawing/2014/main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57" y="2557463"/>
            <a:ext cx="8808085" cy="33178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4</a:t>
            </a:fld>
            <a:endParaRPr lang="el-G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957" y="1214004"/>
            <a:ext cx="9508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Διαχείριση μη διαθέσιμων τιμών:</a:t>
            </a:r>
          </a:p>
          <a:p>
            <a:r>
              <a:rPr lang="en-US" dirty="0"/>
              <a:t> </a:t>
            </a:r>
            <a:r>
              <a:rPr lang="el-GR" dirty="0"/>
              <a:t>   </a:t>
            </a:r>
            <a:r>
              <a:rPr lang="el-GR" dirty="0">
                <a:solidFill>
                  <a:srgbClr val="00B050"/>
                </a:solidFill>
              </a:rPr>
              <a:t>απόδοση τιμής της διαμέσου (</a:t>
            </a:r>
            <a:r>
              <a:rPr lang="en-US" dirty="0">
                <a:solidFill>
                  <a:srgbClr val="00B050"/>
                </a:solidFill>
              </a:rPr>
              <a:t>median)</a:t>
            </a:r>
            <a:r>
              <a:rPr lang="el-GR" dirty="0">
                <a:solidFill>
                  <a:srgbClr val="00B050"/>
                </a:solidFill>
              </a:rPr>
              <a:t> της στήλης</a:t>
            </a:r>
          </a:p>
          <a:p>
            <a:r>
              <a:rPr lang="el-GR" dirty="0"/>
              <a:t>ή  </a:t>
            </a:r>
            <a:r>
              <a:rPr lang="el-GR" dirty="0">
                <a:solidFill>
                  <a:srgbClr val="FF0000"/>
                </a:solidFill>
              </a:rPr>
              <a:t>παράλειψη της συγκεκριμένης γραμμής δεδομένων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1793107" y="2841585"/>
            <a:ext cx="527617" cy="2956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3409704" y="2841585"/>
            <a:ext cx="527617" cy="2956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4630834" y="2841585"/>
            <a:ext cx="527617" cy="2956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24" y="2454701"/>
            <a:ext cx="5491991" cy="37936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5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432" y="1337523"/>
            <a:ext cx="95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Εντοπισμός ακραίων τιμών</a:t>
            </a:r>
            <a:r>
              <a:rPr lang="en-US" b="1" dirty="0"/>
              <a:t>:</a:t>
            </a:r>
            <a:r>
              <a:rPr lang="el-GR" dirty="0"/>
              <a:t> </a:t>
            </a:r>
            <a:r>
              <a:rPr lang="en-US" dirty="0"/>
              <a:t> </a:t>
            </a:r>
            <a:r>
              <a:rPr lang="el-GR" dirty="0"/>
              <a:t>Μέθοδος </a:t>
            </a:r>
            <a:r>
              <a:rPr lang="en-US" dirty="0"/>
              <a:t>IQR</a:t>
            </a:r>
            <a:endParaRPr lang="el-GR" b="1" dirty="0"/>
          </a:p>
          <a:p>
            <a:r>
              <a:rPr lang="el-GR" b="1" dirty="0"/>
              <a:t>Διαχείριση ακραίων τιμών: </a:t>
            </a:r>
            <a:r>
              <a:rPr lang="el-GR" dirty="0"/>
              <a:t>Παράλειψη τους και αντικατάσταση από τη διάμεση τιμή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24" y="2454701"/>
            <a:ext cx="5491991" cy="37936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6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432" y="1337523"/>
            <a:ext cx="95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Εντοπισμός ακραίων τιμών</a:t>
            </a:r>
            <a:r>
              <a:rPr lang="en-US" b="1" dirty="0"/>
              <a:t>:</a:t>
            </a:r>
            <a:r>
              <a:rPr lang="el-GR" dirty="0"/>
              <a:t> </a:t>
            </a:r>
            <a:r>
              <a:rPr lang="en-US" dirty="0"/>
              <a:t> </a:t>
            </a:r>
            <a:r>
              <a:rPr lang="el-GR" dirty="0"/>
              <a:t>Μέθοδος </a:t>
            </a:r>
            <a:r>
              <a:rPr lang="en-US" dirty="0"/>
              <a:t>IQR</a:t>
            </a:r>
            <a:endParaRPr lang="el-GR" b="1" dirty="0"/>
          </a:p>
          <a:p>
            <a:r>
              <a:rPr lang="el-GR" b="1" dirty="0"/>
              <a:t>Διαχείριση ακραίων τιμών: </a:t>
            </a:r>
            <a:r>
              <a:rPr lang="el-GR" dirty="0"/>
              <a:t>Παράλειψη τους και αντικατάσταση από τη διάμεση τιμή</a:t>
            </a:r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6405619" y="2586941"/>
            <a:ext cx="319273" cy="346087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6405618" y="3122409"/>
            <a:ext cx="319273" cy="346087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6505933" y="3902130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6505933" y="4407557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6505933" y="5174405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>
            <a:off x="6505933" y="5674044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88" y="2453292"/>
            <a:ext cx="9214413" cy="37312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7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450" y="1146295"/>
            <a:ext cx="598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Συντελεστές συσχέτισης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  </a:t>
            </a:r>
            <a:r>
              <a:rPr lang="el-GR" dirty="0"/>
              <a:t>Εξαιρετικά μικρή συσχέτιση μεταξύ των</a:t>
            </a:r>
            <a:r>
              <a:rPr lang="en-US" dirty="0"/>
              <a:t> </a:t>
            </a:r>
            <a:r>
              <a:rPr lang="el-GR" dirty="0"/>
              <a:t>διαφόρων    μεταβλητών</a:t>
            </a:r>
          </a:p>
          <a:p>
            <a:endParaRPr lang="el-GR" dirty="0"/>
          </a:p>
          <a:p>
            <a:r>
              <a:rPr lang="el-GR" b="1" dirty="0"/>
              <a:t>Κανονικοποίηση</a:t>
            </a:r>
            <a:r>
              <a:rPr lang="el-GR" dirty="0"/>
              <a:t> </a:t>
            </a:r>
            <a:r>
              <a:rPr lang="el-GR" b="1" dirty="0"/>
              <a:t>(</a:t>
            </a:r>
            <a:r>
              <a:rPr lang="en-US" b="1" dirty="0"/>
              <a:t>Standardization</a:t>
            </a:r>
            <a:r>
              <a:rPr lang="el-GR" b="1" dirty="0"/>
              <a:t>)</a:t>
            </a:r>
            <a:r>
              <a:rPr lang="en-US" b="1" dirty="0"/>
              <a:t> </a:t>
            </a:r>
            <a:r>
              <a:rPr lang="el-GR" b="1" dirty="0"/>
              <a:t>των δεδομένων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8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7" y="2489829"/>
            <a:ext cx="4956756" cy="3004759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9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97" y="2489829"/>
            <a:ext cx="4956756" cy="3004759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dirty="0">
                <a:solidFill>
                  <a:srgbClr val="FF0000"/>
                </a:solidFill>
              </a:rPr>
              <a:t>&lt;70%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CBE0FACB-662D-97B4-830E-6B1BA485C2E6}"/>
              </a:ext>
            </a:extLst>
          </p:cNvPr>
          <p:cNvSpPr/>
          <p:nvPr/>
        </p:nvSpPr>
        <p:spPr>
          <a:xfrm rot="16200000">
            <a:off x="3257304" y="1050997"/>
            <a:ext cx="880844" cy="423169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D1A137F4-6254-FA95-8F80-61E5812F7526}"/>
              </a:ext>
            </a:extLst>
          </p:cNvPr>
          <p:cNvSpPr/>
          <p:nvPr/>
        </p:nvSpPr>
        <p:spPr>
          <a:xfrm>
            <a:off x="8103765" y="2155805"/>
            <a:ext cx="654341" cy="348998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4687</TotalTime>
  <Words>687</Words>
  <Application>Microsoft Office PowerPoint</Application>
  <PresentationFormat>Widescreen</PresentationFormat>
  <Paragraphs>179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CMU Serif</vt:lpstr>
      <vt:lpstr>Calibri</vt:lpstr>
      <vt:lpstr>Wingdings</vt:lpstr>
      <vt:lpstr>Cambria Math</vt:lpstr>
      <vt:lpstr>Arial</vt:lpstr>
      <vt:lpstr>Garamond</vt:lpstr>
      <vt:lpstr>Organic</vt:lpstr>
      <vt:lpstr>PowerPoint Presentation</vt:lpstr>
      <vt:lpstr>Εισαγωγικά Στοιχεία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386</cp:revision>
  <dcterms:created xsi:type="dcterms:W3CDTF">2017-09-28T08:06:47Z</dcterms:created>
  <dcterms:modified xsi:type="dcterms:W3CDTF">2023-02-15T16:02:32Z</dcterms:modified>
</cp:coreProperties>
</file>